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683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a4d3800093b152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1_1#e3ad7db22?vaa=1&amp;vcp=1&amp;vop=1&amp;pid=103746eac&amp;color=36,64,97&amp;vtp=1&amp;bt=1&amp;bbb=1&amp;hb=1"/>
              <p:cNvSpPr/>
              <p:nvPr/>
            </p:nvSpPr>
            <p:spPr>
              <a:xfrm>
                <a:off x="539496" y="2213343"/>
                <a:ext cx="11109960" cy="1506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[福建宁德2024高二期末]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一校园公用电话在某时刻恰有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𝑵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个学生正在使用或等待使用该电</a:t>
                </a: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话的概率为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，根据统计得到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mPr>
                      <m:mr>
                        <m:e>
                          <m:f>
                            <m:fPr>
                              <m:ctrlPr>
                                <a:rPr lang="en-US" altLang="zh-CN" sz="1800" b="0" i="1" dirty="0">
                                  <a:solidFill>
                                    <a:srgbClr val="244061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</m:ctrlPr>
                            </m:fPr>
                            <m:num>
                              <m:r>
                                <a:rPr lang="en-US" altLang="zh-CN" sz="1800" b="0" i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𝑐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US" altLang="zh-CN" sz="1800" b="0" i="1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800" b="0" i="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𝑘</m:t>
                                  </m:r>
                                  <m:r>
                                    <a:rPr lang="en-US" altLang="zh-CN" sz="1800" b="0" i="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en-US" altLang="zh-CN" sz="1800" b="0" i="1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800" b="0" i="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𝑘</m:t>
                                  </m:r>
                                  <m:r>
                                    <a:rPr lang="en-US" altLang="zh-CN" sz="1800" b="0" i="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+2</m:t>
                                  </m:r>
                                </m:e>
                              </m:d>
                            </m:den>
                          </m:f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,0≤</m:t>
                          </m:r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𝑘</m:t>
                          </m:r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&lt;4,</m:t>
                          </m:r>
                        </m:e>
                      </m:mr>
                      <m:mr>
                        <m:e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0,</m:t>
                          </m:r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𝑘</m:t>
                          </m:r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≥4,</m:t>
                          </m:r>
                        </m:e>
                      </m:mr>
                    </m:m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为常数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，则在某时刻没有学生正在使用或等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待使用该电话的概率为(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1_1#e3ad7db22?vaa=1&amp;vcp=1&amp;vop=1&amp;pid=103746eac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13343"/>
                <a:ext cx="11109960" cy="1506855"/>
              </a:xfrm>
              <a:prstGeom prst="rect">
                <a:avLst/>
              </a:prstGeom>
              <a:blipFill>
                <a:blip r:embed="rId3"/>
                <a:stretch>
                  <a:fillRect l="-1317" r="-933" b="-97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3_1#e3ad7db22.bracket?vaa=1&amp;vcp=1&amp;vop=1&amp;pid=103746eac&amp;color=36,64,97&amp;vpa=6&amp;vtp=1"/>
          <p:cNvSpPr/>
          <p:nvPr/>
        </p:nvSpPr>
        <p:spPr>
          <a:xfrm>
            <a:off x="2987421" y="345514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1_2#e3ad7db22.choices?vaa=1&amp;vcp=1&amp;vop=1&amp;pid=103746eac&amp;color=36,64,97&amp;vtp=1&amp;bbb=1"/>
              <p:cNvSpPr/>
              <p:nvPr/>
            </p:nvSpPr>
            <p:spPr>
              <a:xfrm>
                <a:off x="539496" y="3717530"/>
                <a:ext cx="11109960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21_2#e3ad7db22.choices?vaa=1&amp;vcp=1&amp;vop=1&amp;pid=103746ea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17530"/>
                <a:ext cx="11109960" cy="536575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2_1#e3ad7db22?vaa=1&amp;vcp=1&amp;vop=1&amp;pid=103746eac&amp;color=36,64,97&amp;vtp=1&amp;bbb=1"/>
              <p:cNvSpPr/>
              <p:nvPr/>
            </p:nvSpPr>
            <p:spPr>
              <a:xfrm>
                <a:off x="539496" y="4258931"/>
                <a:ext cx="11109960" cy="609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lim>
                    </m:limLow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2_1#e3ad7db22?vaa=1&amp;vcp=1&amp;vop=1&amp;pid=103746ea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58931"/>
                <a:ext cx="11109960" cy="609600"/>
              </a:xfrm>
              <a:prstGeom prst="rect">
                <a:avLst/>
              </a:prstGeom>
              <a:blipFill>
                <a:blip r:embed="rId5"/>
                <a:stretch>
                  <a:fillRect l="-1317" b="-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5_1#321f54856?vcp=1&amp;vop=1&amp;pid=103746eac&amp;color=36,64,97&amp;vtp=1&amp;bt=1&amp;bbb=1&amp;hb=1"/>
              <p:cNvSpPr/>
              <p:nvPr/>
            </p:nvSpPr>
            <p:spPr>
              <a:xfrm>
                <a:off x="539496" y="1497761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甲、乙、丙三支队伍将会参加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米接力的角逐.接力赛分为预赛、半决赛和决赛，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只有预赛、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半决赛都获胜才能进入决赛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.已知甲队在预赛和半决赛中获胜的概率分别为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；乙队在预赛和半决赛中获胜的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；丙队在预赛和半决赛中获胜的概率分别为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25_1#321f54856?vcp=1&amp;vop=1&amp;pid=103746eac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97761"/>
                <a:ext cx="11109960" cy="1257300"/>
              </a:xfrm>
              <a:prstGeom prst="rect">
                <a:avLst/>
              </a:prstGeom>
              <a:blipFill>
                <a:blip r:embed="rId3"/>
                <a:stretch>
                  <a:fillRect l="-1317" r="-439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BD.26_1#36235eb06?vcp=1&amp;vop=1&amp;pid=321f54856&amp;color=36,64,97&amp;vtp=1&amp;bbb=1"/>
          <p:cNvSpPr/>
          <p:nvPr/>
        </p:nvSpPr>
        <p:spPr>
          <a:xfrm>
            <a:off x="539496" y="276553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（1）甲、乙、丙三队中，哪队进入决赛的可能性最大?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7_1#36235eb06?vcp=1&amp;vop=1&amp;pid=321f54856&amp;color=36,64,97&amp;vtp=1&amp;bbb=1"/>
              <p:cNvSpPr/>
              <p:nvPr/>
            </p:nvSpPr>
            <p:spPr>
              <a:xfrm>
                <a:off x="539496" y="3130028"/>
                <a:ext cx="11109960" cy="1814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【解】由题意，甲队进入决赛的概率为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队进入决赛的概率为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队进入决赛的概率为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然甲队进入决赛的概率最大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，所以甲队进入决赛的可能性最大.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27_1#36235eb06?vcp=1&amp;vop=1&amp;pid=321f5485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30028"/>
                <a:ext cx="11109960" cy="1814640"/>
              </a:xfrm>
              <a:prstGeom prst="rect">
                <a:avLst/>
              </a:prstGeom>
              <a:blipFill>
                <a:blip r:embed="rId4"/>
                <a:stretch>
                  <a:fillRect l="-1317" b="-77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8_1#a3df3868a?vcp=1&amp;vop=1&amp;pid=321f54856&amp;color=36,64,97&amp;vtp=1&amp;bt=1&amp;bbb=1"/>
              <p:cNvSpPr/>
              <p:nvPr/>
            </p:nvSpPr>
            <p:spPr>
              <a:xfrm>
                <a:off x="539496" y="127639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（2）设甲、乙、丙三队中进入决赛的队伍数为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28_1#a3df3868a?vcp=1&amp;vop=1&amp;pid=321f5485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639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9_1#a3df3868a?vcp=1&amp;vop=1&amp;pid=321f54856&amp;color=36,64,97&amp;vtp=1&amp;bbb=1"/>
              <p:cNvSpPr/>
              <p:nvPr/>
            </p:nvSpPr>
            <p:spPr>
              <a:xfrm>
                <a:off x="539496" y="1637333"/>
                <a:ext cx="11109960" cy="2586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【解】由（1）可知,甲、乙、丙三队进入决赛的概率分别为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的所有可能取值为0，1，2，3，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29_1#a3df3868a?vcp=1&amp;vop=1&amp;pid=321f5485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37333"/>
                <a:ext cx="11109960" cy="2586355"/>
              </a:xfrm>
              <a:prstGeom prst="rect">
                <a:avLst/>
              </a:prstGeom>
              <a:blipFill>
                <a:blip r:embed="rId4"/>
                <a:stretch>
                  <a:fillRect l="-1317" r="-2360" b="-54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QO_6_AN.29_2#a3df3868a?colgroup=4,12,8,12,8&amp;vcp=1&amp;vop=1&amp;pid=321f54856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6551869"/>
                  </p:ext>
                </p:extLst>
              </p:nvPr>
            </p:nvGraphicFramePr>
            <p:xfrm>
              <a:off x="539496" y="4353610"/>
              <a:ext cx="11064240" cy="930657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900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9992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37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90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3" name="QO_6_AN.29_2#a3df3868a?colgroup=4,12,8,12,8&amp;vcp=1&amp;vop=1&amp;pid=321f54856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6551869"/>
                  </p:ext>
                </p:extLst>
              </p:nvPr>
            </p:nvGraphicFramePr>
            <p:xfrm>
              <a:off x="539496" y="4353610"/>
              <a:ext cx="11064240" cy="930657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900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9992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9" t="-1563" r="-915642" b="-145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9" t="-73034" r="-915642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6735" t="-73034" r="-234490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4268" t="-73034" r="-250305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2846" t="-73034" r="-66870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55657" t="-73034" r="-612" b="-44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8f8fe684?vcp=1&amp;pid=15f8bf2a1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0_1#efc3a863c?vcp=1&amp;vop=1&amp;pid=38f8fe684&amp;color=36,64,97&amp;vtp=1&amp;bbb=1"/>
              <p:cNvSpPr/>
              <p:nvPr/>
            </p:nvSpPr>
            <p:spPr>
              <a:xfrm>
                <a:off x="539496" y="120239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30_1#efc3a863c?vcp=1&amp;vop=1&amp;pid=38f8fe68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QO_5_BD.30_2#efc3a863c?colgroup=2,5,5,5,8,8,8&amp;vcp=1&amp;vop=1&amp;pid=38f8fe684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7781162"/>
                  </p:ext>
                </p:extLst>
              </p:nvPr>
            </p:nvGraphicFramePr>
            <p:xfrm>
              <a:off x="539496" y="1693886"/>
              <a:ext cx="11036808" cy="930149"/>
            </p:xfrm>
            <a:graphic>
              <a:graphicData uri="http://schemas.openxmlformats.org/drawingml/2006/table">
                <a:tbl>
                  <a:tblPr/>
                  <a:tblGrid>
                    <a:gridCol w="7406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167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167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32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QO_5_BD.30_2#efc3a863c?colgroup=2,5,5,5,8,8,8&amp;vcp=1&amp;vop=1&amp;pid=38f8fe684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7781162"/>
                  </p:ext>
                </p:extLst>
              </p:nvPr>
            </p:nvGraphicFramePr>
            <p:xfrm>
              <a:off x="539496" y="1693886"/>
              <a:ext cx="11036808" cy="930149"/>
            </p:xfrm>
            <a:graphic>
              <a:graphicData uri="http://schemas.openxmlformats.org/drawingml/2006/table">
                <a:tbl>
                  <a:tblPr/>
                  <a:tblGrid>
                    <a:gridCol w="7406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167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167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20" r="-1386066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32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20" t="-73034" r="-1386066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6944" t="-73034" r="-68287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6944" t="-73034" r="-58287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55760" t="-73034" r="-480184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22478" t="-73034" r="-200288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3410" t="-73034" r="-10086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22190" t="-73034" r="-576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30_3#efc3a863c?vcp=1&amp;vop=1&amp;pid=38f8fe684&amp;color=36,64,97&amp;vtp=1&amp;bbb=1"/>
              <p:cNvSpPr/>
              <p:nvPr/>
            </p:nvSpPr>
            <p:spPr>
              <a:xfrm>
                <a:off x="539496" y="2760686"/>
                <a:ext cx="11109960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30_3#efc3a863c?vcp=1&amp;vop=1&amp;pid=38f8fe68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60686"/>
                <a:ext cx="11109960" cy="525653"/>
              </a:xfrm>
              <a:prstGeom prst="rect">
                <a:avLst/>
              </a:prstGeom>
              <a:blipFill>
                <a:blip r:embed="rId5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31_1#efc3a863c?vcp=1&amp;vop=1&amp;pid=38f8fe684&amp;color=36,64,97&amp;mp=1&amp;vtp=1&amp;bt=1&amp;bbb=1"/>
              <p:cNvSpPr/>
              <p:nvPr/>
            </p:nvSpPr>
            <p:spPr>
              <a:xfrm>
                <a:off x="539496" y="992428"/>
                <a:ext cx="11109960" cy="3948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=5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=4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=6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=−1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AN.31_1#efc3a863c?vcp=1&amp;vop=1&amp;pid=38f8fe684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92428"/>
                <a:ext cx="11109960" cy="3948430"/>
              </a:xfrm>
              <a:prstGeom prst="rect">
                <a:avLst/>
              </a:prstGeom>
              <a:blipFill>
                <a:blip r:embed="rId3"/>
                <a:stretch>
                  <a:fillRect l="-1317" b="-33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QO_5_AN.31_2#efc3a863c?colgroup=4,13,13,13&amp;vcp=1&amp;vop=1&amp;pid=38f8fe684&amp;color=36,64,97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70593334"/>
                  </p:ext>
                </p:extLst>
              </p:nvPr>
            </p:nvGraphicFramePr>
            <p:xfrm>
              <a:off x="539496" y="5062524"/>
              <a:ext cx="11109960" cy="930149"/>
            </p:xfrm>
            <a:graphic>
              <a:graphicData uri="http://schemas.openxmlformats.org/drawingml/2006/table">
                <a:tbl>
                  <a:tblPr/>
                  <a:tblGrid>
                    <a:gridCol w="11247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𝑌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32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17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QO_5_AN.31_2#efc3a863c?colgroup=4,13,13,13&amp;vcp=1&amp;vop=1&amp;pid=38f8fe684&amp;color=36,64,97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70593334"/>
                  </p:ext>
                </p:extLst>
              </p:nvPr>
            </p:nvGraphicFramePr>
            <p:xfrm>
              <a:off x="539496" y="5062524"/>
              <a:ext cx="11109960" cy="930149"/>
            </p:xfrm>
            <a:graphic>
              <a:graphicData uri="http://schemas.openxmlformats.org/drawingml/2006/table">
                <a:tbl>
                  <a:tblPr/>
                  <a:tblGrid>
                    <a:gridCol w="11247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41" t="-1538" r="-886486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066" t="-1538" r="-200366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32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41" t="-74157" r="-886486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066" t="-74157" r="-200366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4066" t="-74157" r="-100366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4066" t="-74157" r="-366" b="-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2_1#66ab3b853?vcp=1&amp;vop=1&amp;pid=38f8fe684&amp;color=36,64,97&amp;vtp=1&amp;bt=1&amp;bbb=1"/>
              <p:cNvSpPr/>
              <p:nvPr/>
            </p:nvSpPr>
            <p:spPr>
              <a:xfrm>
                <a:off x="539496" y="828000"/>
                <a:ext cx="11109960" cy="332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[河北秦皇岛2024高二月考]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2_1#66ab3b853?vcp=1&amp;vop=1&amp;pid=38f8fe68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32105"/>
              </a:xfrm>
              <a:prstGeom prst="rect">
                <a:avLst/>
              </a:prstGeom>
              <a:blipFill>
                <a:blip r:embed="rId3"/>
                <a:stretch>
                  <a:fillRect l="-1317" t="-12963" b="-42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QO_5_BD.32_2#66ab3b853?colgroup=4,9,9,9,9,4&amp;vcp=1&amp;vop=1&amp;pid=38f8fe684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8825824"/>
                  </p:ext>
                </p:extLst>
              </p:nvPr>
            </p:nvGraphicFramePr>
            <p:xfrm>
              <a:off x="539496" y="1299297"/>
              <a:ext cx="11064240" cy="812674"/>
            </p:xfrm>
            <a:graphic>
              <a:graphicData uri="http://schemas.openxmlformats.org/drawingml/2006/table">
                <a:tbl>
                  <a:tblPr/>
                  <a:tblGrid>
                    <a:gridCol w="1097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2219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063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63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QO_5_BD.32_2#66ab3b853?colgroup=4,9,9,9,9,4&amp;vcp=1&amp;vop=1&amp;pid=38f8fe684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8825824"/>
                  </p:ext>
                </p:extLst>
              </p:nvPr>
            </p:nvGraphicFramePr>
            <p:xfrm>
              <a:off x="539496" y="1299297"/>
              <a:ext cx="11064240" cy="812674"/>
            </p:xfrm>
            <a:graphic>
              <a:graphicData uri="http://schemas.openxmlformats.org/drawingml/2006/table">
                <a:tbl>
                  <a:tblPr/>
                  <a:tblGrid>
                    <a:gridCol w="1097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2219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063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56" t="-1493" r="-910000" b="-1238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63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56" t="-101493" r="-910000" b="-238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98352" t="-101493" r="-1099" b="-238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33_1#fad45338b?vcp=1&amp;vop=1&amp;pid=66ab3b853&amp;color=36,64,97&amp;vtp=1&amp;bbb=1"/>
              <p:cNvSpPr/>
              <p:nvPr/>
            </p:nvSpPr>
            <p:spPr>
              <a:xfrm>
                <a:off x="539496" y="2239097"/>
                <a:ext cx="11109960" cy="3350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33_1#fad45338b?vcp=1&amp;vop=1&amp;pid=66ab3b8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39097"/>
                <a:ext cx="11109960" cy="335090"/>
              </a:xfrm>
              <a:prstGeom prst="rect">
                <a:avLst/>
              </a:prstGeom>
              <a:blipFill>
                <a:blip r:embed="rId5"/>
                <a:stretch>
                  <a:fillRect l="-1317" t="-7273" b="-4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34_1#fad45338b?vcp=1&amp;vop=1&amp;pid=66ab3b853&amp;color=36,64,97&amp;vtp=1&amp;bbb=1"/>
              <p:cNvSpPr/>
              <p:nvPr/>
            </p:nvSpPr>
            <p:spPr>
              <a:xfrm>
                <a:off x="539496" y="2574250"/>
                <a:ext cx="11109960" cy="2608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0.2+0.1+0.1+0.3+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的所有可能取值为0，1，2，3，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=0.2+0.1=0.3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=4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34_1#fad45338b?vcp=1&amp;vop=1&amp;pid=66ab3b8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74250"/>
                <a:ext cx="11109960" cy="2608580"/>
              </a:xfrm>
              <a:prstGeom prst="rect">
                <a:avLst/>
              </a:prstGeom>
              <a:blipFill>
                <a:blip r:embed="rId6"/>
                <a:stretch>
                  <a:fillRect l="-1317" t="-467" b="-5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1" name="QO_6_AN.34_2#fad45338b?colgroup=5,10,10,10,10&amp;vcp=1&amp;vop=1&amp;pid=66ab3b85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11664955"/>
                  </p:ext>
                </p:extLst>
              </p:nvPr>
            </p:nvGraphicFramePr>
            <p:xfrm>
              <a:off x="539496" y="5314656"/>
              <a:ext cx="11073384" cy="812674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063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𝜂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63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1" name="QO_6_AN.34_2#fad45338b?colgroup=5,10,10,10,10&amp;vcp=1&amp;vop=1&amp;pid=66ab3b85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11664955"/>
                  </p:ext>
                </p:extLst>
              </p:nvPr>
            </p:nvGraphicFramePr>
            <p:xfrm>
              <a:off x="539496" y="5314656"/>
              <a:ext cx="11073384" cy="812674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063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465" r="-746047" b="-122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63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465" t="-101493" r="-746047" b="-238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5_1#6e681251e?vcp=1&amp;vop=1&amp;pid=66ab3b853&amp;color=36,64,97&amp;vtp=1&amp;bt=1&amp;bbb=1"/>
              <p:cNvSpPr/>
              <p:nvPr/>
            </p:nvSpPr>
            <p:spPr>
              <a:xfrm>
                <a:off x="539496" y="295245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1&lt;2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+1&lt;9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35_1#6e681251e?vcp=1&amp;vop=1&amp;pid=66ab3b85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52451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6_1#6e681251e?vcp=1&amp;vop=1&amp;pid=66ab3b853&amp;color=36,64,97&amp;vtp=1&amp;bbb=1"/>
              <p:cNvSpPr/>
              <p:nvPr/>
            </p:nvSpPr>
            <p:spPr>
              <a:xfrm>
                <a:off x="539496" y="3326084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+1&lt;9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1&lt;2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+1&lt;9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=0.1+0.1+0.3=0.5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36_1#6e681251e?vcp=1&amp;vop=1&amp;pid=66ab3b8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6084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7_1#22b5d0ee8?vcp=1&amp;vop=1&amp;pid=38f8fe684&amp;color=36,64,97&amp;vtp=1&amp;bt=1&amp;bbb=1&amp;hb=1"/>
              <p:cNvSpPr/>
              <p:nvPr/>
            </p:nvSpPr>
            <p:spPr>
              <a:xfrm>
                <a:off x="539496" y="1417814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分别是从1，2，3，4这四个数中随机选取的数，用随机变量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的实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根的个数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（重根按一个计）.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37_1#22b5d0ee8?vcp=1&amp;vop=1&amp;pid=38f8fe68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17814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988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38_1#c43faffc5?vcp=1&amp;vop=1&amp;pid=22b5d0ee8&amp;color=36,64,97&amp;vtp=1&amp;bbb=1"/>
              <p:cNvSpPr/>
              <p:nvPr/>
            </p:nvSpPr>
            <p:spPr>
              <a:xfrm>
                <a:off x="539496" y="2237916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有实根的概率；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38_1#c43faffc5?vcp=1&amp;vop=1&amp;pid=22b5d0ee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37916"/>
                <a:ext cx="11109960" cy="363284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39_1#c43faffc5?vcp=1&amp;vop=1&amp;pid=22b5d0ee8&amp;color=36,64,97&amp;vtp=1&amp;bbb=1&amp;hb=1"/>
              <p:cNvSpPr/>
              <p:nvPr/>
            </p:nvSpPr>
            <p:spPr>
              <a:xfrm>
                <a:off x="539496" y="2611233"/>
                <a:ext cx="11109960" cy="293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【解】记“方程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没有实根”为事件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有且只有一个实根”为事件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,“方程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有两个相异实根”为事件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样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本空间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Ω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中的样本点总数为16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分别有4种取值可能）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中的样本点总数为9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2,3,4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3,4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中的样本点总数为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中的样本点总数为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2,3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是互斥事件，故所求概率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AN.39_1#c43faffc5?vcp=1&amp;vop=1&amp;pid=22b5d0ee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11233"/>
                <a:ext cx="11109960" cy="2933700"/>
              </a:xfrm>
              <a:prstGeom prst="rect">
                <a:avLst/>
              </a:prstGeom>
              <a:blipFill>
                <a:blip r:embed="rId5"/>
                <a:stretch>
                  <a:fillRect l="-1317" r="-165" b="-26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0_1#56bc26e07?vcp=1&amp;vop=1&amp;pid=22b5d0ee8&amp;color=36,64,97&amp;vtp=1&amp;bt=1&amp;bbb=1"/>
              <p:cNvSpPr/>
              <p:nvPr/>
            </p:nvSpPr>
            <p:spPr>
              <a:xfrm>
                <a:off x="539496" y="211856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40_1#56bc26e07?vcp=1&amp;vop=1&amp;pid=22b5d0ee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8569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1_1#56bc26e07?vcp=1&amp;vop=1&amp;pid=22b5d0ee8&amp;color=36,64,97&amp;vtp=1&amp;bbb=1"/>
              <p:cNvSpPr/>
              <p:nvPr/>
            </p:nvSpPr>
            <p:spPr>
              <a:xfrm>
                <a:off x="539496" y="2492203"/>
                <a:ext cx="11109960" cy="1217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0，1，2，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41_1#56bc26e07?vcp=1&amp;vop=1&amp;pid=22b5d0ee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92203"/>
                <a:ext cx="11109960" cy="1217930"/>
              </a:xfrm>
              <a:prstGeom prst="rect">
                <a:avLst/>
              </a:prstGeom>
              <a:blipFill>
                <a:blip r:embed="rId4"/>
                <a:stretch>
                  <a:fillRect l="-1317" b="-1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9" name="QO_6_AN.41_2#56bc26e07?colgroup=5,15,10,15&amp;vcp=1&amp;vop=1&amp;pid=22b5d0ee8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8498367"/>
                  </p:ext>
                </p:extLst>
              </p:nvPr>
            </p:nvGraphicFramePr>
            <p:xfrm>
              <a:off x="539496" y="3839292"/>
              <a:ext cx="11073384" cy="935419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559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9" name="QO_6_AN.41_2#56bc26e07?colgroup=5,15,10,15&amp;vcp=1&amp;vop=1&amp;pid=22b5d0ee8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8498367"/>
                  </p:ext>
                </p:extLst>
              </p:nvPr>
            </p:nvGraphicFramePr>
            <p:xfrm>
              <a:off x="539496" y="3839292"/>
              <a:ext cx="11073384" cy="935419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5" r="-746047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559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5" t="-72222" r="-746047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6000" t="-72222" r="-167333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4000" t="-72222" r="-151000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1993" t="-72222" r="-332" b="-22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e585c3f0?vcp=1&amp;pid=15f8bf2a1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42_1#e173084fa?vaa=1&amp;vcp=1&amp;vop=1&amp;pid=3e585c3f0&amp;color=36,64,97&amp;vtp=1&amp;bbb=1&amp;hb=1"/>
              <p:cNvSpPr/>
              <p:nvPr/>
            </p:nvSpPr>
            <p:spPr>
              <a:xfrm>
                <a:off x="539496" y="1202396"/>
                <a:ext cx="11109960" cy="1086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［全国数学大赛］若离散型随机变量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den>
                    </m:f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1≤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≤5,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𝒁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42_1#e173084fa?vaa=1&amp;vcp=1&amp;vop=1&amp;pid=3e585c3f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1086930"/>
              </a:xfrm>
              <a:prstGeom prst="rect">
                <a:avLst/>
              </a:prstGeom>
              <a:blipFill>
                <a:blip r:embed="rId3"/>
                <a:stretch>
                  <a:fillRect l="-1317" b="-67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44_1#e173084fa.bracket?vaa=1&amp;vcp=1&amp;vop=1&amp;pid=3e585c3f0&amp;color=36,64,97&amp;vpa=7&amp;vtp=1"/>
          <p:cNvSpPr/>
          <p:nvPr/>
        </p:nvSpPr>
        <p:spPr>
          <a:xfrm>
            <a:off x="2740152" y="194274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2_2#e173084fa.choices?vaa=1&amp;vcp=1&amp;vop=1&amp;pid=3e585c3f0&amp;color=36,64,97&amp;vtp=1&amp;bbb=1"/>
              <p:cNvSpPr/>
              <p:nvPr/>
            </p:nvSpPr>
            <p:spPr>
              <a:xfrm>
                <a:off x="539496" y="2299867"/>
                <a:ext cx="11109960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42_2#e173084fa.choices?vaa=1&amp;vcp=1&amp;vop=1&amp;pid=3e585c3f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99867"/>
                <a:ext cx="11109960" cy="536575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43_1#e173084fa?vaa=1&amp;vcp=1&amp;vop=1&amp;pid=3e585c3f0&amp;color=36,64,97&amp;vtp=1&amp;bbb=1&amp;hb=1"/>
              <p:cNvSpPr/>
              <p:nvPr/>
            </p:nvSpPr>
            <p:spPr>
              <a:xfrm>
                <a:off x="539496" y="2841395"/>
                <a:ext cx="11109960" cy="2690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1≤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≤5,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𝐙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=5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43_1#e173084fa?vaa=1&amp;vcp=1&amp;vop=1&amp;pid=3e585c3f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41395"/>
                <a:ext cx="11109960" cy="2690940"/>
              </a:xfrm>
              <a:prstGeom prst="rect">
                <a:avLst/>
              </a:prstGeom>
              <a:blipFill>
                <a:blip r:embed="rId5"/>
                <a:stretch>
                  <a:fillRect l="-1317" b="-52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393f54511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393f54511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第8章</a:t>
            </a:r>
            <a:endParaRPr lang="en-US" altLang="zh-CN" sz="5400" dirty="0"/>
          </a:p>
        </p:txBody>
      </p:sp>
      <p:sp>
        <p:nvSpPr>
          <p:cNvPr id="4" name="C_1_BD#393f54511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c3a17e6ce.fixed?vcp=1&amp;pid=393f5451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c3a17e6ce.fixed?vcp=1&amp;pid=393f54511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9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</a:t>
            </a:r>
            <a:endParaRPr lang="en-US" altLang="zh-CN" sz="4900" dirty="0"/>
          </a:p>
        </p:txBody>
      </p:sp>
      <p:sp>
        <p:nvSpPr>
          <p:cNvPr id="4" name="C_2_BD#c3a17e6ce.fixed?vcp=1&amp;pid=393f54511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49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离散型随机变量及其分布列</a:t>
            </a:r>
            <a:endParaRPr lang="en-US" altLang="zh-CN" sz="49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15f8bf2a1.fixed?vcp=1&amp;pid=c3a17e6ce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15f8bf2a1.fixed?vcp=1&amp;pid=c3a17e6ce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8.2.1</a:t>
            </a:r>
            <a:endParaRPr lang="en-US" altLang="zh-CN" sz="5400" dirty="0"/>
          </a:p>
        </p:txBody>
      </p:sp>
      <p:sp>
        <p:nvSpPr>
          <p:cNvPr id="4" name="C_3_BD#15f8bf2a1.fixed?vcp=1&amp;pid=c3a17e6ce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03746eac?vcp=1&amp;pid=15f8bf2a1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fc539c7e2?vaa=1&amp;vcp=1&amp;vop=1&amp;pid=103746eac&amp;color=36,64,97&amp;vtp=1&amp;bbb=1"/>
              <p:cNvSpPr/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[辽宁丹东2025高二期中]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服从两点分布，且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_1#fc539c7e2?vaa=1&amp;vcp=1&amp;vop=1&amp;pid=103746ea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_1#fc539c7e2.bracket?vaa=1&amp;vcp=1&amp;vop=1&amp;pid=103746eac&amp;color=36,64,97&amp;vpa=1&amp;vtp=1"/>
          <p:cNvSpPr/>
          <p:nvPr/>
        </p:nvSpPr>
        <p:spPr>
          <a:xfrm>
            <a:off x="9921050" y="128697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1_2#fc539c7e2.choices?vaa=1&amp;vcp=1&amp;vop=1&amp;pid=103746eac&amp;color=36,64,97&amp;vtp=1&amp;bbb=1"/>
          <p:cNvSpPr/>
          <p:nvPr/>
        </p:nvSpPr>
        <p:spPr>
          <a:xfrm>
            <a:off x="539496" y="156688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15590" algn="l"/>
                <a:tab pos="5605780" algn="l"/>
                <a:tab pos="851027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B.0.4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C.0.24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.0.8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1#fc539c7e2?vaa=1&amp;vcp=1&amp;vop=1&amp;pid=103746eac&amp;color=36,64,97&amp;vtp=1&amp;bbb=1"/>
              <p:cNvSpPr/>
              <p:nvPr/>
            </p:nvSpPr>
            <p:spPr>
              <a:xfrm>
                <a:off x="539496" y="197334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服从两点分布，且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_1#fc539c7e2?vaa=1&amp;vcp=1&amp;vop=1&amp;pid=103746ea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3349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2784fdf90?vaa=1&amp;vcp=1&amp;vop=1&amp;pid=103746eac&amp;color=36,64,97&amp;vtp=1&amp;bt=1&amp;bbb=1&amp;hb=1"/>
              <p:cNvSpPr/>
              <p:nvPr/>
            </p:nvSpPr>
            <p:spPr>
              <a:xfrm>
                <a:off x="539496" y="2461595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[山东菏泽2024高二期末]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服从两点分布，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=0)=0.32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_1#2784fdf90?vaa=1&amp;vcp=1&amp;vop=1&amp;pid=103746eac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61595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_1#2784fdf90.bracket?vaa=1&amp;vcp=1&amp;vop=1&amp;pid=103746eac&amp;color=36,64,97&amp;vpa=2&amp;vtp=1"/>
          <p:cNvSpPr/>
          <p:nvPr/>
        </p:nvSpPr>
        <p:spPr>
          <a:xfrm>
            <a:off x="701421" y="295753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5_2#2784fdf90.choices?vaa=1&amp;vcp=1&amp;vop=1&amp;pid=103746eac&amp;color=36,64,97&amp;vtp=1&amp;bbb=1"/>
          <p:cNvSpPr/>
          <p:nvPr/>
        </p:nvSpPr>
        <p:spPr>
          <a:xfrm>
            <a:off x="539496" y="328017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.0.32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B.0.34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C.0.66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.0.68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2784fdf90?vaa=1&amp;vcp=1&amp;vop=1&amp;pid=103746eac&amp;color=36,64,97&amp;vtp=1&amp;bbb=1&amp;hb=1"/>
              <p:cNvSpPr/>
              <p:nvPr/>
            </p:nvSpPr>
            <p:spPr>
              <a:xfrm>
                <a:off x="539496" y="3653491"/>
                <a:ext cx="11109960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1−0.32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2784fdf90?vaa=1&amp;vcp=1&amp;vop=1&amp;pid=103746ea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53491"/>
                <a:ext cx="11109960" cy="938340"/>
              </a:xfrm>
              <a:prstGeom prst="rect">
                <a:avLst/>
              </a:prstGeom>
              <a:blipFill>
                <a:blip r:embed="rId4"/>
                <a:stretch>
                  <a:fillRect l="-1317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3290ffb84?vaa=1&amp;vcp=1&amp;vop=1&amp;pid=103746eac&amp;color=36,64,97&amp;vtp=1&amp;bt=1&amp;bbb=1"/>
              <p:cNvSpPr/>
              <p:nvPr/>
            </p:nvSpPr>
            <p:spPr>
              <a:xfrm>
                <a:off x="539496" y="131694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[云南昆明2025高二检测]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是一个离散型随机变量，其分布列如下，则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9_1#3290ffb84?vaa=1&amp;vcp=1&amp;vop=1&amp;pid=103746eac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694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QC_5_BD.9_2#3290ffb84?colgroup=3,11,11,19&amp;vaa=1&amp;vcp=1&amp;vop=1&amp;pid=103746eac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9178828"/>
                  </p:ext>
                </p:extLst>
              </p:nvPr>
            </p:nvGraphicFramePr>
            <p:xfrm>
              <a:off x="539496" y="1816054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8869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614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614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465429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1−2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3</m:t>
                              </m:r>
                              <m:sSup>
                                <m:sSup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QC_5_BD.9_2#3290ffb84?colgroup=3,11,11,19&amp;vaa=1&amp;vcp=1&amp;vop=1&amp;pid=103746eac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9178828"/>
                  </p:ext>
                </p:extLst>
              </p:nvPr>
            </p:nvGraphicFramePr>
            <p:xfrm>
              <a:off x="539496" y="1816054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8869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614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614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465429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85" r="-1145205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450" r="-269095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85" t="-73034" r="-114520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450" t="-73034" r="-26909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2450" t="-73034" r="-16909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7827" t="-73034" r="-262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5_AN.11_1#3290ffb84.bracket?vaa=1&amp;vcp=1&amp;vop=1&amp;pid=103746eac&amp;color=36,64,97&amp;vpa=3&amp;vtp=1"/>
          <p:cNvSpPr/>
          <p:nvPr/>
        </p:nvSpPr>
        <p:spPr>
          <a:xfrm>
            <a:off x="9621393" y="1396446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9_3#3290ffb84.choices?vaa=1&amp;vcp=1&amp;vop=1&amp;pid=103746eac&amp;color=36,64,97&amp;vtp=1&amp;bbb=1"/>
              <p:cNvSpPr/>
              <p:nvPr/>
            </p:nvSpPr>
            <p:spPr>
              <a:xfrm>
                <a:off x="539496" y="2882854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3082290" algn="l"/>
                    <a:tab pos="5821680" algn="l"/>
                    <a:tab pos="85610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9_3#3290ffb84.choices?vaa=1&amp;vcp=1&amp;vop=1&amp;pid=103746ea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82854"/>
                <a:ext cx="11109960" cy="525971"/>
              </a:xfrm>
              <a:prstGeom prst="rect">
                <a:avLst/>
              </a:prstGeom>
              <a:blipFill>
                <a:blip r:embed="rId5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10_1#3290ffb84?vaa=1&amp;vcp=1&amp;vop=1&amp;pid=103746eac&amp;color=36,64,97&amp;vtp=1&amp;bbb=1"/>
              <p:cNvSpPr/>
              <p:nvPr/>
            </p:nvSpPr>
            <p:spPr>
              <a:xfrm>
                <a:off x="539496" y="3419556"/>
                <a:ext cx="11109960" cy="22784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由离散型随机变量分布列的性质可得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，不符合题意，舍去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（提示：一定要注意概率的值非负）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10_1#3290ffb84?vaa=1&amp;vcp=1&amp;vop=1&amp;pid=103746ea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19556"/>
                <a:ext cx="11109960" cy="2278444"/>
              </a:xfrm>
              <a:prstGeom prst="rect">
                <a:avLst/>
              </a:prstGeom>
              <a:blipFill>
                <a:blip r:embed="rId6"/>
                <a:stretch>
                  <a:fillRect l="-1317" b="-34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af54f7cf0?vaa=1&amp;vcp=1&amp;vop=1&amp;pid=103746eac&amp;color=36,64,97&amp;vtp=1&amp;bt=1&amp;bbb=1"/>
              <p:cNvSpPr/>
              <p:nvPr/>
            </p:nvSpPr>
            <p:spPr>
              <a:xfrm>
                <a:off x="539496" y="275001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13_1#af54f7cf0?vaa=1&amp;vcp=1&amp;vop=1&amp;pid=103746eac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001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af54f7cf0.bracket?vaa=1&amp;vcp=1&amp;vop=1&amp;pid=103746eac&amp;color=36,64,97&amp;vpa=4&amp;vtp=1"/>
          <p:cNvSpPr/>
          <p:nvPr/>
        </p:nvSpPr>
        <p:spPr>
          <a:xfrm>
            <a:off x="8551990" y="282951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3_2#af54f7cf0.choices?vaa=1&amp;vcp=1&amp;vop=1&amp;pid=103746eac&amp;color=36,64,97&amp;vtp=1&amp;bbb=1"/>
              <p:cNvSpPr/>
              <p:nvPr/>
            </p:nvSpPr>
            <p:spPr>
              <a:xfrm>
                <a:off x="539496" y="3164095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09215" algn="l"/>
                    <a:tab pos="5599430" algn="l"/>
                    <a:tab pos="85896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3_2#af54f7cf0.choices?vaa=1&amp;vcp=1&amp;vop=1&amp;pid=103746ea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4095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4_1#af54f7cf0?vaa=1&amp;vcp=1&amp;vop=1&amp;pid=103746eac&amp;color=36,64,97&amp;vtp=1&amp;bbb=1"/>
              <p:cNvSpPr/>
              <p:nvPr/>
            </p:nvSpPr>
            <p:spPr>
              <a:xfrm>
                <a:off x="539496" y="352471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4_1#af54f7cf0?vaa=1&amp;vcp=1&amp;vop=1&amp;pid=103746ea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24712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964595089?vaa=1&amp;vcp=1&amp;vop=1&amp;pid=103746eac&amp;color=36,64,97&amp;vtp=1&amp;bt=1&amp;bbb=1"/>
              <p:cNvSpPr/>
              <p:nvPr/>
            </p:nvSpPr>
            <p:spPr>
              <a:xfrm>
                <a:off x="539496" y="161987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某一随机变量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17_1#964595089?vaa=1&amp;vcp=1&amp;vop=1&amp;pid=103746eac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19871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QC_5_BD.17_2#964595089?colgroup=5,11,5,11,11&amp;vaa=1&amp;vcp=1&amp;vop=1&amp;pid=103746eac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79520838"/>
                  </p:ext>
                </p:extLst>
              </p:nvPr>
            </p:nvGraphicFramePr>
            <p:xfrm>
              <a:off x="539496" y="2120505"/>
              <a:ext cx="11055096" cy="779654"/>
            </p:xfrm>
            <a:graphic>
              <a:graphicData uri="http://schemas.openxmlformats.org/drawingml/2006/table">
                <a:tbl>
                  <a:tblPr/>
                  <a:tblGrid>
                    <a:gridCol w="14081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706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706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797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QC_5_BD.17_2#964595089?colgroup=5,11,5,11,11&amp;vaa=1&amp;vcp=1&amp;vop=1&amp;pid=103746eac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79520838"/>
                  </p:ext>
                </p:extLst>
              </p:nvPr>
            </p:nvGraphicFramePr>
            <p:xfrm>
              <a:off x="539496" y="2120505"/>
              <a:ext cx="11055096" cy="779654"/>
            </p:xfrm>
            <a:graphic>
              <a:graphicData uri="http://schemas.openxmlformats.org/drawingml/2006/table">
                <a:tbl>
                  <a:tblPr/>
                  <a:tblGrid>
                    <a:gridCol w="14081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706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706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797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33" r="-686147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33" t="-101563" r="-68614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16590" t="-101563" r="-42073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8681" t="-101563" r="-100659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7_3#964595089?vaa=1&amp;vcp=1&amp;vop=1&amp;pid=103746eac&amp;color=36,64,97&amp;vtp=1&amp;bbb=1"/>
              <p:cNvSpPr/>
              <p:nvPr/>
            </p:nvSpPr>
            <p:spPr>
              <a:xfrm>
                <a:off x="539496" y="303490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5_BD.17_3#964595089?vaa=1&amp;vcp=1&amp;vop=1&amp;pid=103746ea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34905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19_1#964595089.bracket?vaa=1&amp;vcp=1&amp;vop=1&amp;pid=103746eac&amp;color=36,64,97&amp;vpa=5&amp;vtp=1"/>
          <p:cNvSpPr/>
          <p:nvPr/>
        </p:nvSpPr>
        <p:spPr>
          <a:xfrm>
            <a:off x="2400808" y="311974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6" name="QC_5_BD.17_4#964595089.choices?vaa=1&amp;vcp=1&amp;vop=1&amp;pid=103746eac&amp;color=36,64,97&amp;vtp=1&amp;bbb=1"/>
          <p:cNvSpPr/>
          <p:nvPr/>
        </p:nvSpPr>
        <p:spPr>
          <a:xfrm>
            <a:off x="539496" y="339939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15590" algn="l"/>
                <a:tab pos="5605780" algn="l"/>
                <a:tab pos="851027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B.0.8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C.0.08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.0.6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AS.18_1#964595089?vaa=1&amp;vcp=1&amp;vop=1&amp;pid=103746eac&amp;color=36,64,97&amp;vtp=1&amp;bbb=1"/>
              <p:cNvSpPr/>
              <p:nvPr/>
            </p:nvSpPr>
            <p:spPr>
              <a:xfrm>
                <a:off x="539496" y="3763886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由分布列可得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=0.8≥2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𝑚𝑛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≤0.08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且仅当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时，等号成立.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的最大值为0.08.故选C.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C_5_AS.18_1#964595089?vaa=1&amp;vcp=1&amp;vop=1&amp;pid=103746ea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63886"/>
                <a:ext cx="11109960" cy="1611440"/>
              </a:xfrm>
              <a:prstGeom prst="rect">
                <a:avLst/>
              </a:prstGeom>
              <a:blipFill>
                <a:blip r:embed="rId6"/>
                <a:stretch>
                  <a:fillRect l="-1317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1403</Words>
  <Application>Microsoft Office PowerPoint</Application>
  <PresentationFormat>宽屏</PresentationFormat>
  <Paragraphs>205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2025-10-21T08:54:27Z</dcterms:created>
  <dcterms:modified xsi:type="dcterms:W3CDTF">2025-10-21T08:58:10Z</dcterms:modified>
  <cp:category/>
  <cp:contentStatus/>
</cp:coreProperties>
</file>